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9" r:id="rId4"/>
    <p:sldId id="258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70" r:id="rId2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731" autoAdjust="0"/>
  </p:normalViewPr>
  <p:slideViewPr>
    <p:cSldViewPr snapToGrid="0" snapToObjects="1">
      <p:cViewPr varScale="1">
        <p:scale>
          <a:sx n="55" d="100"/>
          <a:sy n="55" d="100"/>
        </p:scale>
        <p:origin x="6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3570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69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231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47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752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3749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94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2005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526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372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31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92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32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37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478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20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4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41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microsoft.com/office/2017/06/relationships/model3d" Target="../media/model3d1.glb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microsoft.com/office/2017/06/relationships/model3d" Target="../media/model3d2.glb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573027" y="67377"/>
            <a:ext cx="9057373" cy="8162223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6319599" y="1668542"/>
            <a:ext cx="7477601" cy="22602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6561"/>
              </a:lnSpc>
            </a:pPr>
            <a:r>
              <a:rPr lang="en-US" sz="5400" dirty="0">
                <a:solidFill>
                  <a:srgbClr val="DEEBEF"/>
                </a:solidFill>
                <a:latin typeface="Lobster"/>
              </a:rPr>
              <a:t>Evolution of windows operating system</a:t>
            </a:r>
          </a:p>
          <a:p>
            <a:pPr marL="0" indent="0">
              <a:lnSpc>
                <a:spcPts val="6561"/>
              </a:lnSpc>
              <a:buNone/>
            </a:pPr>
            <a:endParaRPr lang="en-US" sz="5249" dirty="0"/>
          </a:p>
        </p:txBody>
      </p:sp>
      <p:sp>
        <p:nvSpPr>
          <p:cNvPr id="5" name="Text 2"/>
          <p:cNvSpPr/>
          <p:nvPr/>
        </p:nvSpPr>
        <p:spPr>
          <a:xfrm>
            <a:off x="6319599" y="4262080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rgbClr val="DCD7E5"/>
              </a:solidFill>
              <a:latin typeface="Heebo" pitchFamily="34" charset="0"/>
              <a:ea typeface="Heebo" pitchFamily="34" charset="-122"/>
              <a:cs typeface="Heebo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rgbClr val="DCD7E5"/>
              </a:solidFill>
              <a:latin typeface="Heebo" pitchFamily="34" charset="0"/>
              <a:ea typeface="Heebo" pitchFamily="34" charset="-122"/>
              <a:cs typeface="Heebo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rgbClr val="DCD7E5"/>
              </a:solidFill>
              <a:latin typeface="Heebo" pitchFamily="34" charset="0"/>
              <a:ea typeface="Heebo" pitchFamily="34" charset="-122"/>
              <a:cs typeface="Heebo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rgbClr val="DCD7E5"/>
              </a:solidFill>
              <a:latin typeface="Heebo" pitchFamily="34" charset="0"/>
              <a:ea typeface="Heebo" pitchFamily="34" charset="-122"/>
              <a:cs typeface="Heebo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rgbClr val="DCD7E5"/>
              </a:solidFill>
              <a:latin typeface="Heebo" pitchFamily="34" charset="0"/>
              <a:ea typeface="Heebo" pitchFamily="34" charset="-122"/>
              <a:cs typeface="Heebo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 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5622" y="4062850"/>
            <a:ext cx="340162" cy="34016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86086" y="5578197"/>
            <a:ext cx="204216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07D676-56EF-700C-BE9F-7960694A50D7}"/>
              </a:ext>
            </a:extLst>
          </p:cNvPr>
          <p:cNvSpPr txBox="1"/>
          <p:nvPr/>
        </p:nvSpPr>
        <p:spPr>
          <a:xfrm>
            <a:off x="6429675" y="3987124"/>
            <a:ext cx="653755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Presented       by Abhay Kumar</a:t>
            </a:r>
          </a:p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Final BTech Information Technology</a:t>
            </a:r>
          </a:p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Roll No. : 200106015</a:t>
            </a:r>
          </a:p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HBTU, Kanpur</a:t>
            </a:r>
          </a:p>
          <a:p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IN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A007F7-2883-3E09-FB41-49C7678234E6}"/>
              </a:ext>
            </a:extLst>
          </p:cNvPr>
          <p:cNvSpPr txBox="1"/>
          <p:nvPr/>
        </p:nvSpPr>
        <p:spPr>
          <a:xfrm>
            <a:off x="5824480" y="5421927"/>
            <a:ext cx="6781218" cy="4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1800" dirty="0">
                <a:solidFill>
                  <a:srgbClr val="FFFFFF"/>
                </a:solidFill>
                <a:latin typeface="Canva Sans"/>
              </a:rPr>
              <a:t>Get ready to explore the heartbeat of modern  computing.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F42FA1-00FA-AAE5-3093-3A77A86FB51F}"/>
              </a:ext>
            </a:extLst>
          </p:cNvPr>
          <p:cNvSpPr txBox="1"/>
          <p:nvPr/>
        </p:nvSpPr>
        <p:spPr>
          <a:xfrm>
            <a:off x="6429675" y="6191517"/>
            <a:ext cx="6275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Welcome to our presentation on operating systems! In this presentation, we will explore the overview</a:t>
            </a:r>
            <a:r>
              <a:rPr lang="en-US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and the evolution of windows operating system.</a:t>
            </a:r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AE538B-0014-78A1-8712-3D5594983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14308"/>
            <a:ext cx="5599709" cy="44372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056" y="-1"/>
            <a:ext cx="8646288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37993" y="1087636"/>
            <a:ext cx="80086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8" name="Text 5"/>
          <p:cNvSpPr/>
          <p:nvPr/>
        </p:nvSpPr>
        <p:spPr>
          <a:xfrm>
            <a:off x="4560094" y="4653558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3367564" y="5861685"/>
            <a:ext cx="25069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260163" y="6431042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219950" y="4653558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6065520" y="2226350"/>
            <a:ext cx="24993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4954310" y="2795707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8898374" y="586168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7648456" y="6431042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F2FFE2-E93F-44DE-75AD-139AE8F2D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886" y="777703"/>
            <a:ext cx="12192627" cy="667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809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056" y="-1"/>
            <a:ext cx="8646288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37993" y="1087636"/>
            <a:ext cx="80086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8" name="Text 5"/>
          <p:cNvSpPr/>
          <p:nvPr/>
        </p:nvSpPr>
        <p:spPr>
          <a:xfrm>
            <a:off x="4560094" y="4653558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3367564" y="5861685"/>
            <a:ext cx="25069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260163" y="6431042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219950" y="4653558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6065520" y="2226350"/>
            <a:ext cx="24993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4954310" y="2795707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8898374" y="586168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7648456" y="6431042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3C5E28-578E-76CB-715F-89FF839F3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886" y="825331"/>
            <a:ext cx="12192627" cy="657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0536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9B63579F-A8E9-D93F-94FC-14E2493DD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567" y="260430"/>
            <a:ext cx="8646288" cy="759299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8338"/>
            <a:ext cx="9470545" cy="4507067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4" name="Text 1"/>
          <p:cNvSpPr/>
          <p:nvPr/>
        </p:nvSpPr>
        <p:spPr>
          <a:xfrm>
            <a:off x="2037993" y="1087636"/>
            <a:ext cx="80086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8" name="Text 5"/>
          <p:cNvSpPr/>
          <p:nvPr/>
        </p:nvSpPr>
        <p:spPr>
          <a:xfrm>
            <a:off x="4560094" y="4653558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3367564" y="5861685"/>
            <a:ext cx="25069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260163" y="6431042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219950" y="4653558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6065520" y="2226350"/>
            <a:ext cx="24993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4954310" y="2795707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8898374" y="586168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7648456" y="6431042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ABF8A3-5794-7245-F76D-CD88B528B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142" y="781995"/>
            <a:ext cx="12192627" cy="649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628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21A1F2E5-6841-ACAE-8EAC-F1FB64919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80" y="304257"/>
            <a:ext cx="8293100" cy="7893433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838" y="304256"/>
            <a:ext cx="8293100" cy="78934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37993" y="1087636"/>
            <a:ext cx="80086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8" name="Text 5"/>
          <p:cNvSpPr/>
          <p:nvPr/>
        </p:nvSpPr>
        <p:spPr>
          <a:xfrm>
            <a:off x="4560094" y="4653558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3367564" y="5861685"/>
            <a:ext cx="25069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260163" y="6431042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219950" y="4653558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6065520" y="2226350"/>
            <a:ext cx="24993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4954310" y="2795707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8898374" y="586168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7648456" y="6431042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ABF8A3-5794-7245-F76D-CD88B528B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886" y="866608"/>
            <a:ext cx="12192627" cy="6496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AB5666-F78F-5EFF-3C9A-A9A9913AFF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886" y="825331"/>
            <a:ext cx="12192627" cy="657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601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06884">
            <a:off x="7874102" y="1478810"/>
            <a:ext cx="5538915" cy="5271979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4" name="Text 1"/>
          <p:cNvSpPr/>
          <p:nvPr/>
        </p:nvSpPr>
        <p:spPr>
          <a:xfrm>
            <a:off x="2037993" y="1087636"/>
            <a:ext cx="80086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8" name="Text 5"/>
          <p:cNvSpPr/>
          <p:nvPr/>
        </p:nvSpPr>
        <p:spPr>
          <a:xfrm>
            <a:off x="4560094" y="4653558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3367564" y="5861685"/>
            <a:ext cx="25069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260163" y="6431042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219950" y="4653558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6065520" y="2226350"/>
            <a:ext cx="24993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4954310" y="2795707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8898374" y="586168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7648456" y="6431042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3F19CF-4770-82D2-D52F-D623DB6C6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886" y="834856"/>
            <a:ext cx="12192627" cy="655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922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714909">
            <a:off x="1282431" y="1339922"/>
            <a:ext cx="5830753" cy="5549753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4" name="Text 1"/>
          <p:cNvSpPr/>
          <p:nvPr/>
        </p:nvSpPr>
        <p:spPr>
          <a:xfrm>
            <a:off x="2037993" y="1087636"/>
            <a:ext cx="80086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8" name="Text 5"/>
          <p:cNvSpPr/>
          <p:nvPr/>
        </p:nvSpPr>
        <p:spPr>
          <a:xfrm>
            <a:off x="4560094" y="4653558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3367564" y="5861685"/>
            <a:ext cx="25069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260163" y="6431042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219950" y="4653558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6065520" y="2226350"/>
            <a:ext cx="24993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4954310" y="2795707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8898374" y="586168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7648456" y="6431042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ABF8A3-5794-7245-F76D-CD88B528B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886" y="866608"/>
            <a:ext cx="12192627" cy="6496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AB5666-F78F-5EFF-3C9A-A9A9913AFF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886" y="825331"/>
            <a:ext cx="12192627" cy="65789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749BE4-0C42-7E45-84FA-EF3723B317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8886" y="834856"/>
            <a:ext cx="12192627" cy="6559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B6DACF-6B82-C83F-6C8B-4957CA20C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8886" y="838954"/>
            <a:ext cx="12192627" cy="659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5695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0" descr="preencoded.png">
            <a:extLst>
              <a:ext uri="{FF2B5EF4-FFF2-40B4-BE49-F238E27FC236}">
                <a16:creationId xmlns:a16="http://schemas.microsoft.com/office/drawing/2014/main" id="{12054998-CF31-2B3A-F0C7-67527E427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648" y="1083798"/>
            <a:ext cx="7282442" cy="6931481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39" y="214320"/>
            <a:ext cx="7282442" cy="6931481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4" name="Text 1"/>
          <p:cNvSpPr/>
          <p:nvPr/>
        </p:nvSpPr>
        <p:spPr>
          <a:xfrm>
            <a:off x="2037993" y="1087636"/>
            <a:ext cx="80086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8" name="Text 5"/>
          <p:cNvSpPr/>
          <p:nvPr/>
        </p:nvSpPr>
        <p:spPr>
          <a:xfrm>
            <a:off x="4560094" y="4653558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3367564" y="5861685"/>
            <a:ext cx="25069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260163" y="6431042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219950" y="4653558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6065520" y="2226350"/>
            <a:ext cx="24993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4954310" y="2795707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8898374" y="586168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7648456" y="6431042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865CB2-3D1C-E552-EF0C-FC0CBA02B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886" y="857082"/>
            <a:ext cx="12192627" cy="651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6222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886" y="-1"/>
            <a:ext cx="8646288" cy="8229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 1"/>
          <p:cNvSpPr/>
          <p:nvPr/>
        </p:nvSpPr>
        <p:spPr>
          <a:xfrm>
            <a:off x="2037993" y="1087636"/>
            <a:ext cx="80086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8" name="Text 5"/>
          <p:cNvSpPr/>
          <p:nvPr/>
        </p:nvSpPr>
        <p:spPr>
          <a:xfrm>
            <a:off x="4560094" y="4653558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3367564" y="5861685"/>
            <a:ext cx="25069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260163" y="6431042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219950" y="4653558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6065520" y="2226350"/>
            <a:ext cx="24993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4954310" y="2795707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8898374" y="586168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7648456" y="6431042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9C32BE-C283-F5C2-D47E-C1CFBDC1E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886" y="796754"/>
            <a:ext cx="12192627" cy="663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780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502" y="584521"/>
            <a:ext cx="8646288" cy="706055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37993" y="1087636"/>
            <a:ext cx="80086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8" name="Text 5"/>
          <p:cNvSpPr/>
          <p:nvPr/>
        </p:nvSpPr>
        <p:spPr>
          <a:xfrm>
            <a:off x="4560094" y="4653558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3367564" y="5861685"/>
            <a:ext cx="25069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260163" y="6431042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219950" y="4653558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6065520" y="2226350"/>
            <a:ext cx="24993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4954310" y="2795707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8898374" y="586168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7648456" y="6431042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9463F9-8819-C324-9FB8-A64D07742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886" y="809455"/>
            <a:ext cx="12192627" cy="661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1902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15" y="262407"/>
            <a:ext cx="9126638" cy="77047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 1"/>
          <p:cNvSpPr/>
          <p:nvPr/>
        </p:nvSpPr>
        <p:spPr>
          <a:xfrm>
            <a:off x="2037993" y="1087636"/>
            <a:ext cx="80086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8" name="Text 5"/>
          <p:cNvSpPr/>
          <p:nvPr/>
        </p:nvSpPr>
        <p:spPr>
          <a:xfrm>
            <a:off x="4560094" y="4653558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3367564" y="5861685"/>
            <a:ext cx="25069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260163" y="6431042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219950" y="4653558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6065520" y="2226350"/>
            <a:ext cx="24993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4954310" y="2795707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8898374" y="586168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7648456" y="6431042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4823EA-E5EA-BF35-D132-7036AC24E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886" y="777703"/>
            <a:ext cx="12192627" cy="667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7319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550695" y="109957"/>
            <a:ext cx="9057105" cy="8119643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5C67E2-E152-EE86-D546-648AB899B80A}"/>
              </a:ext>
            </a:extLst>
          </p:cNvPr>
          <p:cNvSpPr txBox="1"/>
          <p:nvPr/>
        </p:nvSpPr>
        <p:spPr>
          <a:xfrm>
            <a:off x="3691288" y="1113075"/>
            <a:ext cx="5597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2">
                    <a:lumMod val="90000"/>
                  </a:schemeClr>
                </a:solidFill>
              </a:rPr>
              <a:t>              Table of Content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C6E425-2F78-73C2-083C-F7E50AFAF41A}"/>
              </a:ext>
            </a:extLst>
          </p:cNvPr>
          <p:cNvSpPr txBox="1"/>
          <p:nvPr/>
        </p:nvSpPr>
        <p:spPr>
          <a:xfrm>
            <a:off x="3691288" y="1636295"/>
            <a:ext cx="9172875" cy="6507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2">
                    <a:lumMod val="90000"/>
                  </a:schemeClr>
                </a:solidFill>
              </a:rPr>
              <a:t>What is Operating System?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2">
                    <a:lumMod val="90000"/>
                  </a:schemeClr>
                </a:solidFill>
              </a:rPr>
              <a:t>Key Functions of an Operating 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2">
                    <a:lumMod val="90000"/>
                  </a:schemeClr>
                </a:solidFill>
              </a:rPr>
              <a:t>Windows Operating 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2">
                    <a:lumMod val="90000"/>
                  </a:schemeClr>
                </a:solidFill>
              </a:rPr>
              <a:t>Windows 1.0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2">
                    <a:lumMod val="90000"/>
                  </a:schemeClr>
                </a:solidFill>
              </a:rPr>
              <a:t>Windows 2.0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2">
                    <a:lumMod val="90000"/>
                  </a:schemeClr>
                </a:solidFill>
              </a:rPr>
              <a:t>Windows 3.0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2">
                    <a:lumMod val="90000"/>
                  </a:schemeClr>
                </a:solidFill>
              </a:rPr>
              <a:t>Windows 95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2">
                    <a:lumMod val="90000"/>
                  </a:schemeClr>
                </a:solidFill>
              </a:rPr>
              <a:t>Windows 98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2">
                    <a:lumMod val="90000"/>
                  </a:schemeClr>
                </a:solidFill>
              </a:rPr>
              <a:t>Windows 2000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2">
                    <a:lumMod val="90000"/>
                  </a:schemeClr>
                </a:solidFill>
              </a:rPr>
              <a:t>Windows 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2">
                    <a:lumMod val="90000"/>
                  </a:schemeClr>
                </a:solidFill>
              </a:rPr>
              <a:t>Windows XP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2">
                    <a:lumMod val="90000"/>
                  </a:schemeClr>
                </a:solidFill>
              </a:rPr>
              <a:t>Windows Vista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2">
                    <a:lumMod val="90000"/>
                  </a:schemeClr>
                </a:solidFill>
              </a:rPr>
              <a:t>Windows 7, 8, 10, 11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r>
              <a:rPr lang="en-IN" dirty="0"/>
              <a:t>F</a:t>
            </a:r>
          </a:p>
        </p:txBody>
      </p:sp>
      <p:sp>
        <p:nvSpPr>
          <p:cNvPr id="4" name="Text 1"/>
          <p:cNvSpPr/>
          <p:nvPr/>
        </p:nvSpPr>
        <p:spPr>
          <a:xfrm>
            <a:off x="2037993" y="1087636"/>
            <a:ext cx="80086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8" name="Text 5"/>
          <p:cNvSpPr/>
          <p:nvPr/>
        </p:nvSpPr>
        <p:spPr>
          <a:xfrm>
            <a:off x="4560094" y="4653558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3367564" y="5861685"/>
            <a:ext cx="25069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260163" y="6431042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219950" y="4653558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6065520" y="2226350"/>
            <a:ext cx="24993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4954310" y="2795707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8898374" y="586168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7648456" y="6431042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6BC4CA-48B6-5B14-CF5E-5A3FA89F1F87}"/>
              </a:ext>
            </a:extLst>
          </p:cNvPr>
          <p:cNvSpPr txBox="1"/>
          <p:nvPr/>
        </p:nvSpPr>
        <p:spPr>
          <a:xfrm>
            <a:off x="1284371" y="1486445"/>
            <a:ext cx="1187115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dirty="0">
                <a:solidFill>
                  <a:schemeClr val="bg1"/>
                </a:solidFill>
                <a:effectLst/>
                <a:latin typeface="Söhne"/>
              </a:rPr>
              <a:t>In conclusion</a:t>
            </a:r>
            <a:r>
              <a:rPr lang="en-US" sz="2800" b="0" i="0" dirty="0">
                <a:solidFill>
                  <a:schemeClr val="bg1">
                    <a:lumMod val="75000"/>
                  </a:schemeClr>
                </a:solidFill>
                <a:effectLst/>
                <a:latin typeface="Söhne"/>
              </a:rPr>
              <a:t>, an operating system </a:t>
            </a:r>
            <a:r>
              <a:rPr lang="en-IN" sz="2800" b="0" i="0" dirty="0">
                <a:solidFill>
                  <a:schemeClr val="bg1">
                    <a:lumMod val="75000"/>
                  </a:schemeClr>
                </a:solidFill>
                <a:effectLst/>
                <a:latin typeface="Söhne"/>
              </a:rPr>
              <a:t>coordinates </a:t>
            </a:r>
            <a:r>
              <a:rPr lang="en-US" sz="2800" b="0" i="0" dirty="0">
                <a:solidFill>
                  <a:schemeClr val="bg1">
                    <a:lumMod val="75000"/>
                  </a:schemeClr>
                </a:solidFill>
                <a:effectLst/>
                <a:latin typeface="Söhne"/>
              </a:rPr>
              <a:t>computer resources, offers a user-friendly interface, manages multitasking, and efficiently organizes data. Just like a conductor guides a musical symphony to create harmony, an operating system brings together these components, ensuring smooth computing experiences for users and optimizing hardware usage.</a:t>
            </a:r>
          </a:p>
          <a:p>
            <a:endParaRPr lang="en-US" sz="2800" dirty="0">
              <a:solidFill>
                <a:schemeClr val="bg1">
                  <a:lumMod val="75000"/>
                </a:schemeClr>
              </a:solidFill>
              <a:latin typeface="Söhne"/>
            </a:endParaRPr>
          </a:p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Söhne"/>
              </a:rPr>
              <a:t>We have seen a complete evolution of windows operating system.</a:t>
            </a:r>
            <a:endParaRPr lang="en-IN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06B0D1-1D92-18F9-0C15-C181D72DB271}"/>
              </a:ext>
            </a:extLst>
          </p:cNvPr>
          <p:cNvSpPr txBox="1"/>
          <p:nvPr/>
        </p:nvSpPr>
        <p:spPr>
          <a:xfrm>
            <a:off x="1308100" y="4794311"/>
            <a:ext cx="1061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>
                    <a:lumMod val="85000"/>
                  </a:schemeClr>
                </a:solidFill>
              </a:rPr>
              <a:t>Thankyou!</a:t>
            </a:r>
          </a:p>
          <a:p>
            <a:endParaRPr lang="en-IN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IN" sz="2400" dirty="0">
                <a:solidFill>
                  <a:schemeClr val="bg1">
                    <a:lumMod val="85000"/>
                  </a:schemeClr>
                </a:solidFill>
              </a:rPr>
              <a:t>Feel Free to ask anything on the points in the ppt in order to understand things more clearly.</a:t>
            </a:r>
          </a:p>
        </p:txBody>
      </p:sp>
    </p:spTree>
    <p:extLst>
      <p:ext uri="{BB962C8B-B14F-4D97-AF65-F5344CB8AC3E}">
        <p14:creationId xmlns:p14="http://schemas.microsoft.com/office/powerpoint/2010/main" val="41017328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037993" y="1257538"/>
            <a:ext cx="84353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 is an Operating System?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2396252"/>
            <a:ext cx="5166122" cy="2176820"/>
          </a:xfrm>
          <a:prstGeom prst="roundRect">
            <a:avLst>
              <a:gd name="adj" fmla="val 4593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2273975" y="2632234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</a:rPr>
              <a:t>Overview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273975" y="3270885"/>
            <a:ext cx="46941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An Operating System, or OS, is the software that manages computer hardware and software resources.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396252"/>
            <a:ext cx="5166122" cy="2176820"/>
          </a:xfrm>
          <a:prstGeom prst="roundRect">
            <a:avLst>
              <a:gd name="adj" fmla="val 4593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7662267" y="2632234"/>
            <a:ext cx="32689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Resource allocation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7662267" y="3270885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OS is responsible for managing and allocating resources like memory, CPU, and peripherals.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037993" y="4795242"/>
            <a:ext cx="5166122" cy="2176820"/>
          </a:xfrm>
          <a:prstGeom prst="roundRect">
            <a:avLst>
              <a:gd name="adj" fmla="val 4593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2273975" y="5031224"/>
            <a:ext cx="36728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Interface </a:t>
            </a:r>
            <a:endParaRPr lang="en-US" sz="2624" dirty="0"/>
          </a:p>
        </p:txBody>
      </p:sp>
      <p:sp>
        <p:nvSpPr>
          <p:cNvPr id="13" name="Text 10"/>
          <p:cNvSpPr/>
          <p:nvPr/>
        </p:nvSpPr>
        <p:spPr>
          <a:xfrm>
            <a:off x="2273975" y="5669875"/>
            <a:ext cx="46941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It provides a user interface for interacting with the computer and manages tasks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795242"/>
            <a:ext cx="5166122" cy="2176820"/>
          </a:xfrm>
          <a:prstGeom prst="roundRect">
            <a:avLst>
              <a:gd name="adj" fmla="val 4593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7662267" y="5031224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Security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7662267" y="5669875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OS provides security features to protect against unauthorized access and malicious software.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7385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671" y="3127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3671" y="-54747"/>
            <a:ext cx="14630400" cy="7948567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1927412" y="918211"/>
            <a:ext cx="10664995" cy="13677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9" name="Text 6"/>
          <p:cNvSpPr/>
          <p:nvPr/>
        </p:nvSpPr>
        <p:spPr>
          <a:xfrm>
            <a:off x="3032284" y="6031230"/>
            <a:ext cx="31775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255852" y="7518797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219950" y="4823103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5827059" y="3209941"/>
            <a:ext cx="29489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4954310" y="3320653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8763476" y="6031230"/>
            <a:ext cx="24917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7648456" y="6600587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5612478-EDD8-1E63-77D9-803CDA53ADF0}"/>
              </a:ext>
            </a:extLst>
          </p:cNvPr>
          <p:cNvSpPr/>
          <p:nvPr/>
        </p:nvSpPr>
        <p:spPr>
          <a:xfrm>
            <a:off x="179691" y="1161489"/>
            <a:ext cx="4429817" cy="2186145"/>
          </a:xfrm>
          <a:prstGeom prst="ellipse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sz="2000" b="1" i="0" dirty="0">
                <a:solidFill>
                  <a:schemeClr val="bg1">
                    <a:lumMod val="85000"/>
                  </a:schemeClr>
                </a:solidFill>
                <a:effectLst/>
                <a:latin typeface="Söhne"/>
              </a:rPr>
              <a:t>Managing Hardware</a:t>
            </a:r>
            <a:r>
              <a:rPr lang="en-US" b="1" i="0" dirty="0">
                <a:solidFill>
                  <a:schemeClr val="bg1">
                    <a:lumMod val="85000"/>
                  </a:schemeClr>
                </a:solidFill>
                <a:effectLst/>
                <a:latin typeface="Söhne"/>
              </a:rPr>
              <a:t>: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Söhne"/>
              </a:rPr>
              <a:t> OS oversees computer hardware, like the CPU, memory, and storage, ensuring everything works together smoothly.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5C19085-5297-4A7D-C9DC-2FEC4B4A0D24}"/>
              </a:ext>
            </a:extLst>
          </p:cNvPr>
          <p:cNvSpPr/>
          <p:nvPr/>
        </p:nvSpPr>
        <p:spPr>
          <a:xfrm>
            <a:off x="382473" y="5578887"/>
            <a:ext cx="4429817" cy="2186145"/>
          </a:xfrm>
          <a:prstGeom prst="ellipse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sz="2000" b="1" i="0" dirty="0">
                <a:solidFill>
                  <a:schemeClr val="bg1">
                    <a:lumMod val="85000"/>
                  </a:schemeClr>
                </a:solidFill>
                <a:effectLst/>
                <a:latin typeface="Söhne"/>
              </a:rPr>
              <a:t>File Management</a:t>
            </a:r>
            <a:r>
              <a:rPr lang="en-US" b="1" i="0" dirty="0">
                <a:solidFill>
                  <a:schemeClr val="bg1">
                    <a:lumMod val="85000"/>
                  </a:schemeClr>
                </a:solidFill>
                <a:effectLst/>
                <a:latin typeface="Söhne"/>
              </a:rPr>
              <a:t>: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Söhne"/>
              </a:rPr>
              <a:t> The OS helps you organize files and folders. It's like arranging your books on shelves so you can find them easily.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E39DE2C-7E9C-6FD1-64BF-6D18313B597B}"/>
              </a:ext>
            </a:extLst>
          </p:cNvPr>
          <p:cNvSpPr/>
          <p:nvPr/>
        </p:nvSpPr>
        <p:spPr>
          <a:xfrm>
            <a:off x="255319" y="3364508"/>
            <a:ext cx="4429817" cy="2186145"/>
          </a:xfrm>
          <a:prstGeom prst="ellipse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sz="2000" b="1" i="0" dirty="0">
                <a:solidFill>
                  <a:schemeClr val="bg1">
                    <a:lumMod val="85000"/>
                  </a:schemeClr>
                </a:solidFill>
                <a:effectLst/>
                <a:latin typeface="Söhne"/>
              </a:rPr>
              <a:t>Providing User Interface</a:t>
            </a:r>
            <a:r>
              <a:rPr lang="en-US" b="1" i="0" dirty="0">
                <a:solidFill>
                  <a:schemeClr val="bg1">
                    <a:lumMod val="85000"/>
                  </a:schemeClr>
                </a:solidFill>
                <a:effectLst/>
                <a:latin typeface="Söhne"/>
              </a:rPr>
              <a:t>: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Söhne"/>
              </a:rPr>
              <a:t> Think of it as the translator between you and the computer. It offers ways to interact, like clicking icons or typing commands.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5EA77E7A-1289-2A7B-8B77-75996B9378AF}"/>
              </a:ext>
            </a:extLst>
          </p:cNvPr>
          <p:cNvSpPr/>
          <p:nvPr/>
        </p:nvSpPr>
        <p:spPr>
          <a:xfrm>
            <a:off x="5059335" y="5470279"/>
            <a:ext cx="4429817" cy="2276592"/>
          </a:xfrm>
          <a:prstGeom prst="ellipse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sz="2000" b="1" i="0" dirty="0">
                <a:solidFill>
                  <a:schemeClr val="bg1">
                    <a:lumMod val="85000"/>
                  </a:schemeClr>
                </a:solidFill>
                <a:effectLst/>
                <a:latin typeface="Söhne"/>
              </a:rPr>
              <a:t>Security and Access Control</a:t>
            </a:r>
            <a:r>
              <a:rPr lang="en-US" b="1" i="0" dirty="0">
                <a:solidFill>
                  <a:schemeClr val="bg1">
                    <a:lumMod val="85000"/>
                  </a:schemeClr>
                </a:solidFill>
                <a:effectLst/>
                <a:latin typeface="Söhne"/>
              </a:rPr>
              <a:t>: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Söhne"/>
              </a:rPr>
              <a:t> The OS keeps your computer safe. It manages who can enter (login) and what they can do (permissions).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BDD8CC8-805B-595E-CCBA-83EE8F8D39D7}"/>
              </a:ext>
            </a:extLst>
          </p:cNvPr>
          <p:cNvSpPr/>
          <p:nvPr/>
        </p:nvSpPr>
        <p:spPr>
          <a:xfrm>
            <a:off x="4795479" y="3269625"/>
            <a:ext cx="4429817" cy="2186145"/>
          </a:xfrm>
          <a:prstGeom prst="ellipse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sz="2000" b="1" i="0" dirty="0">
                <a:solidFill>
                  <a:schemeClr val="bg1">
                    <a:lumMod val="85000"/>
                  </a:schemeClr>
                </a:solidFill>
                <a:effectLst/>
                <a:latin typeface="Söhne"/>
              </a:rPr>
              <a:t>Process Management</a:t>
            </a:r>
            <a:r>
              <a:rPr lang="en-US" b="1" i="0" dirty="0">
                <a:solidFill>
                  <a:schemeClr val="bg1">
                    <a:lumMod val="85000"/>
                  </a:schemeClr>
                </a:solidFill>
                <a:effectLst/>
                <a:latin typeface="Söhne"/>
              </a:rPr>
              <a:t>: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Söhne"/>
              </a:rPr>
              <a:t> It's like a traffic cop for programs. The OS decides which program gets CPU time, so everything runs without jams.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3ACF406-E2BF-454C-BC50-EC9555FA5D0D}"/>
              </a:ext>
            </a:extLst>
          </p:cNvPr>
          <p:cNvSpPr/>
          <p:nvPr/>
        </p:nvSpPr>
        <p:spPr>
          <a:xfrm>
            <a:off x="4760759" y="925308"/>
            <a:ext cx="4429817" cy="2316083"/>
          </a:xfrm>
          <a:prstGeom prst="ellipse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sz="2000" b="1" i="0" dirty="0">
                <a:solidFill>
                  <a:schemeClr val="bg1">
                    <a:lumMod val="85000"/>
                  </a:schemeClr>
                </a:solidFill>
                <a:effectLst/>
                <a:latin typeface="Söhne"/>
              </a:rPr>
              <a:t>Memory Management</a:t>
            </a:r>
            <a:r>
              <a:rPr lang="en-US" b="1" i="0" dirty="0">
                <a:solidFill>
                  <a:schemeClr val="bg1">
                    <a:lumMod val="85000"/>
                  </a:schemeClr>
                </a:solidFill>
                <a:effectLst/>
                <a:latin typeface="Söhne"/>
              </a:rPr>
              <a:t>: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Söhne"/>
              </a:rPr>
              <a:t> Just like a teacher dividing desks for students, the OS allocates memory space to different programs so they don't interfere with each other.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AE64020C-EF98-ED27-4C34-62FA71457D81}"/>
              </a:ext>
            </a:extLst>
          </p:cNvPr>
          <p:cNvSpPr/>
          <p:nvPr/>
        </p:nvSpPr>
        <p:spPr>
          <a:xfrm>
            <a:off x="9372403" y="1178363"/>
            <a:ext cx="4429817" cy="2186145"/>
          </a:xfrm>
          <a:prstGeom prst="ellipse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sz="2000" b="1" i="0" dirty="0">
                <a:solidFill>
                  <a:schemeClr val="bg1">
                    <a:lumMod val="85000"/>
                  </a:schemeClr>
                </a:solidFill>
                <a:effectLst/>
                <a:latin typeface="Söhne"/>
              </a:rPr>
              <a:t>Task Scheduling</a:t>
            </a:r>
            <a:r>
              <a:rPr lang="en-US" b="1" i="0" dirty="0">
                <a:solidFill>
                  <a:schemeClr val="bg1">
                    <a:lumMod val="85000"/>
                  </a:schemeClr>
                </a:solidFill>
                <a:effectLst/>
                <a:latin typeface="Söhne"/>
              </a:rPr>
              <a:t>: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Söhne"/>
              </a:rPr>
              <a:t> Imagine a chore chart. The OS schedules tasks, giving each one a turn, so your computer doesn't get overwhelmed.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9B30A9B-74C5-9854-7798-09F5BE74FB27}"/>
              </a:ext>
            </a:extLst>
          </p:cNvPr>
          <p:cNvSpPr/>
          <p:nvPr/>
        </p:nvSpPr>
        <p:spPr>
          <a:xfrm>
            <a:off x="9570098" y="3361425"/>
            <a:ext cx="4429817" cy="2186145"/>
          </a:xfrm>
          <a:prstGeom prst="ellipse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sz="2000" b="1" i="0" dirty="0">
                <a:solidFill>
                  <a:schemeClr val="bg1">
                    <a:lumMod val="85000"/>
                  </a:schemeClr>
                </a:solidFill>
                <a:effectLst/>
                <a:latin typeface="Söhne"/>
              </a:rPr>
              <a:t>Device Management</a:t>
            </a:r>
            <a:r>
              <a:rPr lang="en-US" b="1" i="0" dirty="0">
                <a:solidFill>
                  <a:schemeClr val="bg1">
                    <a:lumMod val="85000"/>
                  </a:schemeClr>
                </a:solidFill>
                <a:effectLst/>
                <a:latin typeface="Söhne"/>
              </a:rPr>
              <a:t>: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Söhne"/>
              </a:rPr>
              <a:t> It's like handling gadgets. The OS talks to printers, screens, and more, making sure they understand what you want.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017577B-C3DC-8AB0-14EC-24D2F74B874A}"/>
              </a:ext>
            </a:extLst>
          </p:cNvPr>
          <p:cNvSpPr/>
          <p:nvPr/>
        </p:nvSpPr>
        <p:spPr>
          <a:xfrm>
            <a:off x="9736197" y="5560726"/>
            <a:ext cx="4429817" cy="2186145"/>
          </a:xfrm>
          <a:prstGeom prst="ellipse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sz="2000" b="1" i="0" dirty="0">
                <a:solidFill>
                  <a:schemeClr val="bg1">
                    <a:lumMod val="85000"/>
                  </a:schemeClr>
                </a:solidFill>
                <a:effectLst/>
                <a:latin typeface="Söhne"/>
              </a:rPr>
              <a:t>Error Handling</a:t>
            </a:r>
            <a:r>
              <a:rPr lang="en-US" b="1" i="0" dirty="0">
                <a:solidFill>
                  <a:schemeClr val="bg1">
                    <a:lumMod val="85000"/>
                  </a:schemeClr>
                </a:solidFill>
                <a:effectLst/>
                <a:latin typeface="Söhne"/>
              </a:rPr>
              <a:t>: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Söhne"/>
              </a:rPr>
              <a:t> Just like a superhero fixing messes, the OS detects and deals with errors so your computer stays stable.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88EE6DC-F8AD-BEC8-A06F-2066FD55CA37}"/>
              </a:ext>
            </a:extLst>
          </p:cNvPr>
          <p:cNvSpPr txBox="1"/>
          <p:nvPr/>
        </p:nvSpPr>
        <p:spPr>
          <a:xfrm>
            <a:off x="3567651" y="386716"/>
            <a:ext cx="6361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bg1">
                    <a:lumMod val="75000"/>
                  </a:schemeClr>
                </a:solidFill>
              </a:rPr>
              <a:t>Key Functions of the Operating System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r>
              <a:rPr lang="en-IN" dirty="0"/>
              <a:t>F</a:t>
            </a:r>
          </a:p>
        </p:txBody>
      </p:sp>
      <p:sp>
        <p:nvSpPr>
          <p:cNvPr id="4" name="Text 1"/>
          <p:cNvSpPr/>
          <p:nvPr/>
        </p:nvSpPr>
        <p:spPr>
          <a:xfrm>
            <a:off x="2037993" y="1087636"/>
            <a:ext cx="80086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8" name="Text 5"/>
          <p:cNvSpPr/>
          <p:nvPr/>
        </p:nvSpPr>
        <p:spPr>
          <a:xfrm>
            <a:off x="4560094" y="4653558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3367564" y="5861685"/>
            <a:ext cx="25069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260163" y="6431042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219950" y="4653558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6065520" y="2226350"/>
            <a:ext cx="24993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4954310" y="2795707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8898374" y="586168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7648456" y="6431042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2AF4E2-3323-76CC-85E4-A7E52D50A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25507"/>
            <a:ext cx="14630399" cy="457858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 descr="Laptop - Windows menu">
                <a:extLst>
                  <a:ext uri="{FF2B5EF4-FFF2-40B4-BE49-F238E27FC236}">
                    <a16:creationId xmlns:a16="http://schemas.microsoft.com/office/drawing/2014/main" id="{A0E93BE5-F7D3-CA9A-5048-9F0BCC4BBA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4442068"/>
                  </p:ext>
                </p:extLst>
              </p:nvPr>
            </p:nvGraphicFramePr>
            <p:xfrm>
              <a:off x="-178846" y="233667"/>
              <a:ext cx="2708615" cy="170793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708615" cy="1707935"/>
                    </a:xfrm>
                    <a:prstGeom prst="rect">
                      <a:avLst/>
                    </a:prstGeom>
                  </am3d:spPr>
                  <am3d:camera>
                    <am3d:pos x="0" y="0" z="70664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7928" d="1000000"/>
                    <am3d:preTrans dx="952605" dy="-10635068" dz="3626282"/>
                    <am3d:scale>
                      <am3d:sx n="1000000" d="1000000"/>
                      <am3d:sy n="1000000" d="1000000"/>
                      <am3d:sz n="1000000" d="1000000"/>
                    </am3d:scale>
                    <am3d:rot ax="1046566" ay="5090952" az="104258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2531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 descr="Laptop - Windows menu">
                <a:extLst>
                  <a:ext uri="{FF2B5EF4-FFF2-40B4-BE49-F238E27FC236}">
                    <a16:creationId xmlns:a16="http://schemas.microsoft.com/office/drawing/2014/main" id="{A0E93BE5-F7D3-CA9A-5048-9F0BCC4BBA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78846" y="233667"/>
                <a:ext cx="2708615" cy="17079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 descr="Laptop - Windows menu">
                <a:extLst>
                  <a:ext uri="{FF2B5EF4-FFF2-40B4-BE49-F238E27FC236}">
                    <a16:creationId xmlns:a16="http://schemas.microsoft.com/office/drawing/2014/main" id="{4ABBDA83-A37F-E170-A90A-FB3575ACE4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3221610"/>
                  </p:ext>
                </p:extLst>
              </p:nvPr>
            </p:nvGraphicFramePr>
            <p:xfrm>
              <a:off x="10894960" y="4898198"/>
              <a:ext cx="3913263" cy="344118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913263" cy="3441182"/>
                    </a:xfrm>
                    <a:prstGeom prst="rect">
                      <a:avLst/>
                    </a:prstGeom>
                  </am3d:spPr>
                  <am3d:camera>
                    <am3d:pos x="0" y="0" z="70664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7928" d="1000000"/>
                    <am3d:preTrans dx="952605" dy="-10635068" dz="3626282"/>
                    <am3d:scale>
                      <am3d:sx n="1000000" d="1000000"/>
                      <am3d:sy n="1000000" d="1000000"/>
                      <am3d:sz n="1000000" d="1000000"/>
                    </am3d:scale>
                    <am3d:rot ax="1684910" ay="-3175805" az="-1383606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1733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 descr="Laptop - Windows menu">
                <a:extLst>
                  <a:ext uri="{FF2B5EF4-FFF2-40B4-BE49-F238E27FC236}">
                    <a16:creationId xmlns:a16="http://schemas.microsoft.com/office/drawing/2014/main" id="{4ABBDA83-A37F-E170-A90A-FB3575ACE4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94960" y="4898198"/>
                <a:ext cx="3913263" cy="34411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 descr="Laptop - Windows menu">
                <a:extLst>
                  <a:ext uri="{FF2B5EF4-FFF2-40B4-BE49-F238E27FC236}">
                    <a16:creationId xmlns:a16="http://schemas.microsoft.com/office/drawing/2014/main" id="{F6BE5C62-55FC-6140-684C-BC35D0EB037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75604831"/>
                  </p:ext>
                </p:extLst>
              </p:nvPr>
            </p:nvGraphicFramePr>
            <p:xfrm>
              <a:off x="12263452" y="118238"/>
              <a:ext cx="2435136" cy="221501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435136" cy="2215014"/>
                    </a:xfrm>
                    <a:prstGeom prst="rect">
                      <a:avLst/>
                    </a:prstGeom>
                  </am3d:spPr>
                  <am3d:camera>
                    <am3d:pos x="0" y="0" z="70664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7928" d="1000000"/>
                    <am3d:preTrans dx="952605" dy="-10635068" dz="3626282"/>
                    <am3d:scale>
                      <am3d:sx n="1000000" d="1000000"/>
                      <am3d:sy n="1000000" d="1000000"/>
                      <am3d:sz n="1000000" d="1000000"/>
                    </am3d:scale>
                    <am3d:rot ax="1434052" ay="-7204" az="10796816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2531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 descr="Laptop - Windows menu">
                <a:extLst>
                  <a:ext uri="{FF2B5EF4-FFF2-40B4-BE49-F238E27FC236}">
                    <a16:creationId xmlns:a16="http://schemas.microsoft.com/office/drawing/2014/main" id="{F6BE5C62-55FC-6140-684C-BC35D0EB03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263452" y="118238"/>
                <a:ext cx="2435136" cy="22150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 descr="Laptop - Windows menu">
                <a:extLst>
                  <a:ext uri="{FF2B5EF4-FFF2-40B4-BE49-F238E27FC236}">
                    <a16:creationId xmlns:a16="http://schemas.microsoft.com/office/drawing/2014/main" id="{F679F97B-6595-4A3D-D119-FCB104DB18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69760618"/>
                  </p:ext>
                </p:extLst>
              </p:nvPr>
            </p:nvGraphicFramePr>
            <p:xfrm>
              <a:off x="-805665" y="5358156"/>
              <a:ext cx="2976916" cy="315580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976916" cy="3155806"/>
                    </a:xfrm>
                    <a:prstGeom prst="rect">
                      <a:avLst/>
                    </a:prstGeom>
                  </am3d:spPr>
                  <am3d:camera>
                    <am3d:pos x="0" y="0" z="70664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7928" d="1000000"/>
                    <am3d:preTrans dx="952605" dy="-10635068" dz="3626282"/>
                    <am3d:scale>
                      <am3d:sx n="1000000" d="1000000"/>
                      <am3d:sy n="1000000" d="1000000"/>
                      <am3d:sz n="1000000" d="1000000"/>
                    </am3d:scale>
                    <am3d:rot ax="3405713" ay="-1240208" az="-169852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2531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 descr="Laptop - Windows menu">
                <a:extLst>
                  <a:ext uri="{FF2B5EF4-FFF2-40B4-BE49-F238E27FC236}">
                    <a16:creationId xmlns:a16="http://schemas.microsoft.com/office/drawing/2014/main" id="{F679F97B-6595-4A3D-D119-FCB104DB18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805665" y="5358156"/>
                <a:ext cx="2976916" cy="31558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 descr="Laptop - Windows menu">
                <a:extLst>
                  <a:ext uri="{FF2B5EF4-FFF2-40B4-BE49-F238E27FC236}">
                    <a16:creationId xmlns:a16="http://schemas.microsoft.com/office/drawing/2014/main" id="{1D41448E-CB49-27AF-7476-2741983233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62355966"/>
                  </p:ext>
                </p:extLst>
              </p:nvPr>
            </p:nvGraphicFramePr>
            <p:xfrm>
              <a:off x="6421290" y="73553"/>
              <a:ext cx="2639975" cy="156842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639975" cy="1568429"/>
                    </a:xfrm>
                    <a:prstGeom prst="rect">
                      <a:avLst/>
                    </a:prstGeom>
                  </am3d:spPr>
                  <am3d:camera>
                    <am3d:pos x="0" y="0" z="70664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7928" d="1000000"/>
                    <am3d:preTrans dx="952605" dy="-10635068" dz="362628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2531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 descr="Laptop - Windows menu">
                <a:extLst>
                  <a:ext uri="{FF2B5EF4-FFF2-40B4-BE49-F238E27FC236}">
                    <a16:creationId xmlns:a16="http://schemas.microsoft.com/office/drawing/2014/main" id="{1D41448E-CB49-27AF-7476-2741983233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21290" y="73553"/>
                <a:ext cx="2639975" cy="1568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Model 25" descr="Laptop - Windows menu">
                <a:extLst>
                  <a:ext uri="{FF2B5EF4-FFF2-40B4-BE49-F238E27FC236}">
                    <a16:creationId xmlns:a16="http://schemas.microsoft.com/office/drawing/2014/main" id="{D504D0C0-6BB4-DF32-2E05-2F5D10C0D6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55587439"/>
                  </p:ext>
                </p:extLst>
              </p:nvPr>
            </p:nvGraphicFramePr>
            <p:xfrm>
              <a:off x="5792958" y="5683290"/>
              <a:ext cx="3179164" cy="302489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179164" cy="3024896"/>
                    </a:xfrm>
                    <a:prstGeom prst="rect">
                      <a:avLst/>
                    </a:prstGeom>
                  </am3d:spPr>
                  <am3d:camera>
                    <am3d:pos x="0" y="0" z="70664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7928" d="1000000"/>
                    <am3d:preTrans dx="952605" dy="-10635068" dz="3626282"/>
                    <am3d:scale>
                      <am3d:sx n="1000000" d="1000000"/>
                      <am3d:sy n="1000000" d="1000000"/>
                      <am3d:sz n="1000000" d="1000000"/>
                    </am3d:scale>
                    <am3d:rot ax="-7043771" ay="2816693" az="-7520841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2531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Model 25" descr="Laptop - Windows menu">
                <a:extLst>
                  <a:ext uri="{FF2B5EF4-FFF2-40B4-BE49-F238E27FC236}">
                    <a16:creationId xmlns:a16="http://schemas.microsoft.com/office/drawing/2014/main" id="{D504D0C0-6BB4-DF32-2E05-2F5D10C0D6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92958" y="5683290"/>
                <a:ext cx="3179164" cy="302489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11379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306" y="0"/>
            <a:ext cx="8646288" cy="82296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4" name="Text 1"/>
          <p:cNvSpPr/>
          <p:nvPr/>
        </p:nvSpPr>
        <p:spPr>
          <a:xfrm>
            <a:off x="2037993" y="1087636"/>
            <a:ext cx="80086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8" name="Text 5"/>
          <p:cNvSpPr/>
          <p:nvPr/>
        </p:nvSpPr>
        <p:spPr>
          <a:xfrm>
            <a:off x="4560094" y="4653558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3367564" y="5861685"/>
            <a:ext cx="25069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260163" y="6431042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219950" y="4653558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6065520" y="2226350"/>
            <a:ext cx="24993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4954310" y="2795707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8898374" y="586168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7648456" y="6431042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DC2206-C82D-A838-716F-821CFC16E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630" y="818980"/>
            <a:ext cx="12192627" cy="659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0523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701" y="0"/>
            <a:ext cx="4121327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37993" y="1087636"/>
            <a:ext cx="80086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8" name="Text 5"/>
          <p:cNvSpPr/>
          <p:nvPr/>
        </p:nvSpPr>
        <p:spPr>
          <a:xfrm>
            <a:off x="4560094" y="4653558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3367564" y="5861685"/>
            <a:ext cx="25069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260163" y="6431042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219950" y="4653558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6065520" y="2226350"/>
            <a:ext cx="24993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4954310" y="2795707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8898374" y="586168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7648456" y="6431042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825D2E-F11E-15E4-DA03-6822A8129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416" y="1782009"/>
            <a:ext cx="3376210" cy="38575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E69199-7E8A-C7F6-BDDF-336CCD3EBE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2626" y="0"/>
            <a:ext cx="10496343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352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6" y="0"/>
            <a:ext cx="8646288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37993" y="1087636"/>
            <a:ext cx="80086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8" name="Text 5"/>
          <p:cNvSpPr/>
          <p:nvPr/>
        </p:nvSpPr>
        <p:spPr>
          <a:xfrm>
            <a:off x="4560094" y="4653558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3367564" y="5861685"/>
            <a:ext cx="25069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260163" y="6431042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219950" y="4653558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6065520" y="2226350"/>
            <a:ext cx="24993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4954310" y="2795707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8898374" y="586168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7648456" y="6431042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314992-D343-95DC-BBD0-CF7BAC947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630" y="796753"/>
            <a:ext cx="12192627" cy="663609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Office Computer">
                <a:extLst>
                  <a:ext uri="{FF2B5EF4-FFF2-40B4-BE49-F238E27FC236}">
                    <a16:creationId xmlns:a16="http://schemas.microsoft.com/office/drawing/2014/main" id="{BC2645DB-D7D1-1995-0B1B-EDA91C9E190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49019705"/>
                  </p:ext>
                </p:extLst>
              </p:nvPr>
            </p:nvGraphicFramePr>
            <p:xfrm>
              <a:off x="11502103" y="0"/>
              <a:ext cx="2828121" cy="246627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828121" cy="2466273"/>
                    </a:xfrm>
                    <a:prstGeom prst="rect">
                      <a:avLst/>
                    </a:prstGeom>
                  </am3d:spPr>
                  <am3d:camera>
                    <am3d:pos x="0" y="0" z="67306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567202" d="1000000"/>
                    <am3d:preTrans dx="0" dy="-1187294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42798" ay="-2042135" az="-7993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8374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Office Computer">
                <a:extLst>
                  <a:ext uri="{FF2B5EF4-FFF2-40B4-BE49-F238E27FC236}">
                    <a16:creationId xmlns:a16="http://schemas.microsoft.com/office/drawing/2014/main" id="{BC2645DB-D7D1-1995-0B1B-EDA91C9E19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502103" y="0"/>
                <a:ext cx="2828121" cy="246627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56592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112" y="0"/>
            <a:ext cx="8646288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37993" y="1087636"/>
            <a:ext cx="80086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8" name="Text 5"/>
          <p:cNvSpPr/>
          <p:nvPr/>
        </p:nvSpPr>
        <p:spPr>
          <a:xfrm>
            <a:off x="4560094" y="4653558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3367564" y="5861685"/>
            <a:ext cx="25069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260163" y="6431042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219950" y="4653558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6065520" y="2226350"/>
            <a:ext cx="24993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4954310" y="2795707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8898374" y="586168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7648456" y="6431042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AB12463-609B-502A-C7AF-5A452B748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605" y="767321"/>
            <a:ext cx="10419457" cy="66868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8A412E8-9831-BCB5-6E57-C93FF7631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02324"/>
            <a:ext cx="4086695" cy="462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472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1853</TotalTime>
  <Words>524</Words>
  <Application>Microsoft Office PowerPoint</Application>
  <PresentationFormat>Custom</PresentationFormat>
  <Paragraphs>74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Canva Sans</vt:lpstr>
      <vt:lpstr>Heebo</vt:lpstr>
      <vt:lpstr>Lobster</vt:lpstr>
      <vt:lpstr>Montserrat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Abhay kumar</cp:lastModifiedBy>
  <cp:revision>5</cp:revision>
  <dcterms:created xsi:type="dcterms:W3CDTF">2023-08-22T13:28:32Z</dcterms:created>
  <dcterms:modified xsi:type="dcterms:W3CDTF">2023-11-01T23:19:31Z</dcterms:modified>
</cp:coreProperties>
</file>